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70" r:id="rId4"/>
    <p:sldId id="271" r:id="rId5"/>
    <p:sldId id="272"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A679-BC8F-4F9F-931B-F82E983336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1E77B-EE7D-44D5-B3F6-5F9236B9E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12CAAE-78C4-4D49-B18C-036E5752E297}"/>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5" name="Footer Placeholder 4">
            <a:extLst>
              <a:ext uri="{FF2B5EF4-FFF2-40B4-BE49-F238E27FC236}">
                <a16:creationId xmlns:a16="http://schemas.microsoft.com/office/drawing/2014/main" id="{708BEEC2-F06B-48EF-99BB-F87E129EA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7798E-C312-4649-A6BA-7CA96B30602C}"/>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39847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D02D-F8C7-4DCD-878A-E09DB26BB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E1E48-BC11-4CF3-AE28-F98B43408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38350-3373-45EF-A73D-A14378AFACDB}"/>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5" name="Footer Placeholder 4">
            <a:extLst>
              <a:ext uri="{FF2B5EF4-FFF2-40B4-BE49-F238E27FC236}">
                <a16:creationId xmlns:a16="http://schemas.microsoft.com/office/drawing/2014/main" id="{E79ED664-BA4A-4CFB-8942-20A1E2D34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E7472-560A-4346-919C-F4D1AAB5177F}"/>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288355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9BD1D-FFED-4088-A4FE-F5C66DD6B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B4F2EC-5F50-4B11-A17E-926D8D4C55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1E735-4002-4787-AA47-EEBCD3CE8B7E}"/>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5" name="Footer Placeholder 4">
            <a:extLst>
              <a:ext uri="{FF2B5EF4-FFF2-40B4-BE49-F238E27FC236}">
                <a16:creationId xmlns:a16="http://schemas.microsoft.com/office/drawing/2014/main" id="{B778A3D1-FCF1-44C1-97FD-B85EC2650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57357-4D46-416A-AEF1-D5129C605D3F}"/>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139363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ED27-CA69-47DD-88AA-DD3793214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C9E0E-1B15-482B-B1C2-17975529E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F4D6A-2F32-45A5-BF49-3F38337FABC8}"/>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5" name="Footer Placeholder 4">
            <a:extLst>
              <a:ext uri="{FF2B5EF4-FFF2-40B4-BE49-F238E27FC236}">
                <a16:creationId xmlns:a16="http://schemas.microsoft.com/office/drawing/2014/main" id="{5930A728-7DBC-4465-BAAB-D71A5D43E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83286-6517-4C8B-A6D6-AE2B1EAD453A}"/>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369242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C3C5-0B97-42D0-BFD8-E9A25835E1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FD1C3A-4CA5-4FFD-A82B-2206584796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41934-72A4-4793-93B3-C214502A3D2C}"/>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5" name="Footer Placeholder 4">
            <a:extLst>
              <a:ext uri="{FF2B5EF4-FFF2-40B4-BE49-F238E27FC236}">
                <a16:creationId xmlns:a16="http://schemas.microsoft.com/office/drawing/2014/main" id="{B7BD6A27-967F-4127-8672-BE6CDF1F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A86B3-B4B5-4199-B704-90E3330C75E8}"/>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321566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19F5-F648-413B-818A-98AA036A9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1175FB-1FEF-486B-9D0D-31C0E1024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7AEF4-3DB9-449D-BBDA-FF341A3E3B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AFF598-8B38-47B5-81EC-CA7740EB6D95}"/>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6" name="Footer Placeholder 5">
            <a:extLst>
              <a:ext uri="{FF2B5EF4-FFF2-40B4-BE49-F238E27FC236}">
                <a16:creationId xmlns:a16="http://schemas.microsoft.com/office/drawing/2014/main" id="{BE691E00-C688-491D-98CC-C9C506E51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F7660-A3AA-4952-9323-624DCE960733}"/>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362142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BFA7-B080-4EE6-85CD-176070ACD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CC0DB-2059-4E17-8E6D-91D3A1BB7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A5FF8-63E9-484C-970B-F3D4A49082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C9492-08FF-401F-B5CD-455057C18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F577F-BB62-45E2-B854-254E468E38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5CDD00-8E66-4E2F-9D24-3DC8131923F2}"/>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8" name="Footer Placeholder 7">
            <a:extLst>
              <a:ext uri="{FF2B5EF4-FFF2-40B4-BE49-F238E27FC236}">
                <a16:creationId xmlns:a16="http://schemas.microsoft.com/office/drawing/2014/main" id="{345CBE0B-A41E-44ED-AED4-8AD456462E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73FCA8-8758-4007-B777-20BA5F0B366C}"/>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194716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9EFD-56F2-48CA-A0AF-A3D1470BB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E0C0F3-C988-4024-B52D-788969A49565}"/>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4" name="Footer Placeholder 3">
            <a:extLst>
              <a:ext uri="{FF2B5EF4-FFF2-40B4-BE49-F238E27FC236}">
                <a16:creationId xmlns:a16="http://schemas.microsoft.com/office/drawing/2014/main" id="{5148DB10-D3C2-4FB5-BA5C-17FE2689C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BED68C-8334-4027-947E-65AC825CDDDC}"/>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116366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B3814-94F3-4359-9BCA-5B25878F715F}"/>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3" name="Footer Placeholder 2">
            <a:extLst>
              <a:ext uri="{FF2B5EF4-FFF2-40B4-BE49-F238E27FC236}">
                <a16:creationId xmlns:a16="http://schemas.microsoft.com/office/drawing/2014/main" id="{BD37E406-F744-499C-B64B-40DE068FCE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8FFEF-BDD8-4A1C-9988-61E3E64A4A3A}"/>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3972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C8B9-6133-463A-A29A-5F9216F59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2A882-9F2B-4565-944F-8694D186ED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D5D39-6021-4F5D-A16D-5B8041887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96A5B-FECC-4FBA-B4D8-62D8E22D2E80}"/>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6" name="Footer Placeholder 5">
            <a:extLst>
              <a:ext uri="{FF2B5EF4-FFF2-40B4-BE49-F238E27FC236}">
                <a16:creationId xmlns:a16="http://schemas.microsoft.com/office/drawing/2014/main" id="{73E4CFBC-BDB4-4613-B57D-8065B8BE3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DC87D-8ED7-4353-A889-CE9E80633BE3}"/>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54116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725A-5867-4A08-827D-D18918D6A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AC9E0F-3676-4521-BE92-F6B4F817A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A10550-125C-4F0E-99FF-2A3A32ACD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EAF27-CA6A-43B4-91B9-4613D5000AB2}"/>
              </a:ext>
            </a:extLst>
          </p:cNvPr>
          <p:cNvSpPr>
            <a:spLocks noGrp="1"/>
          </p:cNvSpPr>
          <p:nvPr>
            <p:ph type="dt" sz="half" idx="10"/>
          </p:nvPr>
        </p:nvSpPr>
        <p:spPr/>
        <p:txBody>
          <a:bodyPr/>
          <a:lstStyle/>
          <a:p>
            <a:fld id="{D1D624B5-5579-4FA4-A27D-019C9E587271}" type="datetimeFigureOut">
              <a:rPr lang="en-US" smtClean="0"/>
              <a:t>12/7/2020</a:t>
            </a:fld>
            <a:endParaRPr lang="en-US"/>
          </a:p>
        </p:txBody>
      </p:sp>
      <p:sp>
        <p:nvSpPr>
          <p:cNvPr id="6" name="Footer Placeholder 5">
            <a:extLst>
              <a:ext uri="{FF2B5EF4-FFF2-40B4-BE49-F238E27FC236}">
                <a16:creationId xmlns:a16="http://schemas.microsoft.com/office/drawing/2014/main" id="{024AC67E-C869-4146-9664-9E6866AB7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5A80E-5875-467E-8C49-87DB42054F5D}"/>
              </a:ext>
            </a:extLst>
          </p:cNvPr>
          <p:cNvSpPr>
            <a:spLocks noGrp="1"/>
          </p:cNvSpPr>
          <p:nvPr>
            <p:ph type="sldNum" sz="quarter" idx="12"/>
          </p:nvPr>
        </p:nvSpPr>
        <p:spPr/>
        <p:txBody>
          <a:bodyPr/>
          <a:lstStyle/>
          <a:p>
            <a:fld id="{08F27A8C-5D2A-4611-ABD8-33C3B75E1E74}" type="slidenum">
              <a:rPr lang="en-US" smtClean="0"/>
              <a:t>‹#›</a:t>
            </a:fld>
            <a:endParaRPr lang="en-US"/>
          </a:p>
        </p:txBody>
      </p:sp>
    </p:spTree>
    <p:extLst>
      <p:ext uri="{BB962C8B-B14F-4D97-AF65-F5344CB8AC3E}">
        <p14:creationId xmlns:p14="http://schemas.microsoft.com/office/powerpoint/2010/main" val="550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2193B-48D6-4B54-BACD-226BEAF22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AE3800-9F06-4B1E-A54B-6BEA1E745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16C6C-E998-48D8-B974-DED357658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624B5-5579-4FA4-A27D-019C9E587271}" type="datetimeFigureOut">
              <a:rPr lang="en-US" smtClean="0"/>
              <a:t>12/7/2020</a:t>
            </a:fld>
            <a:endParaRPr lang="en-US"/>
          </a:p>
        </p:txBody>
      </p:sp>
      <p:sp>
        <p:nvSpPr>
          <p:cNvPr id="5" name="Footer Placeholder 4">
            <a:extLst>
              <a:ext uri="{FF2B5EF4-FFF2-40B4-BE49-F238E27FC236}">
                <a16:creationId xmlns:a16="http://schemas.microsoft.com/office/drawing/2014/main" id="{DE3E6386-FABC-4522-9542-4002F6903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7CED9E-32C1-4A48-BF5D-7BF278449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7A8C-5D2A-4611-ABD8-33C3B75E1E74}" type="slidenum">
              <a:rPr lang="en-US" smtClean="0"/>
              <a:t>‹#›</a:t>
            </a:fld>
            <a:endParaRPr lang="en-US"/>
          </a:p>
        </p:txBody>
      </p:sp>
    </p:spTree>
    <p:extLst>
      <p:ext uri="{BB962C8B-B14F-4D97-AF65-F5344CB8AC3E}">
        <p14:creationId xmlns:p14="http://schemas.microsoft.com/office/powerpoint/2010/main" val="41225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8799-281B-4463-8607-C74BD520550C}"/>
              </a:ext>
            </a:extLst>
          </p:cNvPr>
          <p:cNvSpPr>
            <a:spLocks noGrp="1"/>
          </p:cNvSpPr>
          <p:nvPr>
            <p:ph type="ctrTitle"/>
          </p:nvPr>
        </p:nvSpPr>
        <p:spPr>
          <a:xfrm>
            <a:off x="1600200" y="0"/>
            <a:ext cx="9144000" cy="2387600"/>
          </a:xfrm>
        </p:spPr>
        <p:txBody>
          <a:bodyPr>
            <a:normAutofit/>
          </a:bodyPr>
          <a:lstStyle/>
          <a:p>
            <a:r>
              <a:rPr lang="en-US" sz="4000" b="1" dirty="0">
                <a:latin typeface="Times New Roman" panose="02020603050405020304" pitchFamily="18" charset="0"/>
                <a:cs typeface="Times New Roman" panose="02020603050405020304" pitchFamily="18" charset="0"/>
              </a:rPr>
              <a:t>THE HERBALIST CAPACITY BUILDING PROGRAM AT NCRI</a:t>
            </a:r>
          </a:p>
        </p:txBody>
      </p:sp>
      <p:pic>
        <p:nvPicPr>
          <p:cNvPr id="4" name="Picture 3">
            <a:extLst>
              <a:ext uri="{FF2B5EF4-FFF2-40B4-BE49-F238E27FC236}">
                <a16:creationId xmlns:a16="http://schemas.microsoft.com/office/drawing/2014/main" id="{56AB5651-99F8-40F6-A912-023DAF32DD82}"/>
              </a:ext>
            </a:extLst>
          </p:cNvPr>
          <p:cNvPicPr>
            <a:picLocks noChangeAspect="1"/>
          </p:cNvPicPr>
          <p:nvPr/>
        </p:nvPicPr>
        <p:blipFill>
          <a:blip r:embed="rId2"/>
          <a:stretch>
            <a:fillRect/>
          </a:stretch>
        </p:blipFill>
        <p:spPr>
          <a:xfrm>
            <a:off x="3524250" y="2904329"/>
            <a:ext cx="4925456" cy="3277193"/>
          </a:xfrm>
          <a:prstGeom prst="rect">
            <a:avLst/>
          </a:prstGeom>
        </p:spPr>
      </p:pic>
    </p:spTree>
    <p:extLst>
      <p:ext uri="{BB962C8B-B14F-4D97-AF65-F5344CB8AC3E}">
        <p14:creationId xmlns:p14="http://schemas.microsoft.com/office/powerpoint/2010/main" val="299596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4B31-8802-47E8-969B-5CC8FD24EC5E}"/>
              </a:ext>
            </a:extLst>
          </p:cNvPr>
          <p:cNvSpPr>
            <a:spLocks noGrp="1"/>
          </p:cNvSpPr>
          <p:nvPr>
            <p:ph type="title"/>
          </p:nvPr>
        </p:nvSpPr>
        <p:spPr/>
        <p:txBody>
          <a:bodyPr/>
          <a:lstStyle/>
          <a:p>
            <a:r>
              <a:rPr lang="en-US" b="1" dirty="0"/>
              <a:t>OUR FIRST EVER BATCH OF HERBAL GRADUANDS</a:t>
            </a:r>
          </a:p>
        </p:txBody>
      </p:sp>
      <p:pic>
        <p:nvPicPr>
          <p:cNvPr id="6" name="Content Placeholder 5">
            <a:extLst>
              <a:ext uri="{FF2B5EF4-FFF2-40B4-BE49-F238E27FC236}">
                <a16:creationId xmlns:a16="http://schemas.microsoft.com/office/drawing/2014/main" id="{C5E807C2-6CF9-474D-831F-9E87811579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775290"/>
            <a:ext cx="5181600" cy="2452007"/>
          </a:xfrm>
        </p:spPr>
      </p:pic>
      <p:pic>
        <p:nvPicPr>
          <p:cNvPr id="8" name="Content Placeholder 7">
            <a:extLst>
              <a:ext uri="{FF2B5EF4-FFF2-40B4-BE49-F238E27FC236}">
                <a16:creationId xmlns:a16="http://schemas.microsoft.com/office/drawing/2014/main" id="{CA9E5932-2B6F-47B5-806E-72E595C190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775290"/>
            <a:ext cx="5181600" cy="2452007"/>
          </a:xfrm>
        </p:spPr>
      </p:pic>
    </p:spTree>
    <p:extLst>
      <p:ext uri="{BB962C8B-B14F-4D97-AF65-F5344CB8AC3E}">
        <p14:creationId xmlns:p14="http://schemas.microsoft.com/office/powerpoint/2010/main" val="344323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A390-CCC6-4DBA-9EB3-EAD9818C8B94}"/>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168D0801-D86C-4AFA-ADDE-4B29B5527A1F}"/>
              </a:ext>
            </a:extLst>
          </p:cNvPr>
          <p:cNvSpPr>
            <a:spLocks noGrp="1"/>
          </p:cNvSpPr>
          <p:nvPr>
            <p:ph idx="1"/>
          </p:nvPr>
        </p:nvSpPr>
        <p:spPr/>
        <p:txBody>
          <a:bodyPr/>
          <a:lstStyle/>
          <a:p>
            <a:pPr marL="0" marR="0" indent="0" algn="just">
              <a:lnSpc>
                <a:spcPct val="115000"/>
              </a:lnSpc>
              <a:spcBef>
                <a:spcPts val="0"/>
              </a:spcBef>
              <a:spcAft>
                <a:spcPts val="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Due to growth in utilization and trade in herbal medicine products in Uganda, Natural Chemotherapeutics Research Institute (NCRI)-under the Uganda National Health Research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(UNHRO)-Ministry of health and Directorate of Industrial Training (DIT) an agency of Ministry of education and sports, established collaborations to formalize training of herbalists and herbal medicines processors. This is a means to improve herbal practitioner practice and formalize the sector.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7363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82624-85AD-47C7-913B-1F67B81936F3}"/>
              </a:ext>
            </a:extLst>
          </p:cNvPr>
          <p:cNvSpPr>
            <a:spLocks noGrp="1"/>
          </p:cNvSpPr>
          <p:nvPr>
            <p:ph idx="1"/>
          </p:nvPr>
        </p:nvSpPr>
        <p:spPr/>
        <p:txBody>
          <a:bodyPr/>
          <a:lstStyle/>
          <a:p>
            <a:pPr marL="0" marR="0" indent="0" algn="just">
              <a:lnSpc>
                <a:spcPct val="115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training is aimed at developing a formal and recognized certification system for herbalists and herbal medicine processors. During the training for delivery of skills, participatory training methods are adopted. These included lectures, tutorials/ focused group discussion/ clustering group presentations/ discussions demonstrations, field work and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practicals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1860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BB02-34C4-4846-B9BB-357F890702F8}"/>
              </a:ext>
            </a:extLst>
          </p:cNvPr>
          <p:cNvSpPr>
            <a:spLocks noGrp="1"/>
          </p:cNvSpPr>
          <p:nvPr>
            <p:ph type="title"/>
          </p:nvPr>
        </p:nvSpPr>
        <p:spPr/>
        <p:txBody>
          <a:bodyPr/>
          <a:lstStyle/>
          <a:p>
            <a:pPr marL="0" marR="0" lvl="0" indent="-228600" defTabSz="914400" rtl="0" eaLnBrk="1" fontAlgn="auto" latinLnBrk="0" hangingPunct="1">
              <a:lnSpc>
                <a:spcPct val="115000"/>
              </a:lnSpc>
              <a:spcBef>
                <a:spcPts val="0"/>
              </a:spcBef>
              <a:spcAft>
                <a:spcPts val="0"/>
              </a:spcAft>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Theory and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practicals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on the following topics was delivered: </a:t>
            </a:r>
            <a:b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8D700E-44F0-4626-86C6-CE46478F23A0}"/>
              </a:ext>
            </a:extLst>
          </p:cNvPr>
          <p:cNvSpPr>
            <a:spLocks noGrp="1"/>
          </p:cNvSpPr>
          <p:nvPr>
            <p:ph idx="1"/>
          </p:nvPr>
        </p:nvSpPr>
        <p:spPr/>
        <p:txBody>
          <a:bodyPr>
            <a:normAutofit fontScale="70000" lnSpcReduction="20000"/>
          </a:bodyPr>
          <a:lstStyle/>
          <a:p>
            <a:pPr marL="0" indent="0" algn="just">
              <a:spcBef>
                <a:spcPts val="0"/>
              </a:spcBef>
              <a:buNone/>
            </a:pPr>
            <a:r>
              <a:rPr lang="en-US" sz="2800" dirty="0">
                <a:effectLst/>
                <a:latin typeface="Times New Roman" panose="02020603050405020304" pitchFamily="18" charset="0"/>
                <a:ea typeface="Times New Roman" panose="02020603050405020304" pitchFamily="18" charset="0"/>
              </a:rPr>
              <a:t>Medicinal plants identification, good agricultural practices, sustainable harvesting of medicinal plants, good manufacturing practices, protective wear &amp; personal hygiene, waste management, first aid kit; contents, composition &amp; use of a fire extinguisher for different types of fire.</a:t>
            </a:r>
          </a:p>
          <a:p>
            <a:pPr marL="0" indent="0">
              <a:lnSpc>
                <a:spcPct val="115000"/>
              </a:lnSpc>
              <a:spcBef>
                <a:spcPts val="0"/>
              </a:spcBef>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en-US" sz="2800" dirty="0">
                <a:effectLst/>
                <a:latin typeface="Times New Roman" panose="02020603050405020304" pitchFamily="18" charset="0"/>
                <a:ea typeface="Times New Roman" panose="02020603050405020304" pitchFamily="18" charset="0"/>
              </a:rPr>
              <a:t>Preparation of petroleum base &amp; non petroleum base jellies, preparation of petroleum base and non-petroleum base lotions &amp; creams, preparation of bathing soap, powders, preparation of shower gels &amp; hand washing gels, hair shampoo,  herbal syrups, decoctions, tinctures, herbal distillates, herbal ointments, herbal capsules &amp; tablets as well as entrepreneurship skills.</a:t>
            </a:r>
          </a:p>
          <a:p>
            <a:pPr marL="0" indent="0">
              <a:lnSpc>
                <a:spcPct val="115000"/>
              </a:lnSpc>
              <a:spcBef>
                <a:spcPts val="0"/>
              </a:spcBef>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en-US" sz="2800" dirty="0">
                <a:effectLst/>
                <a:latin typeface="Times New Roman" panose="02020603050405020304" pitchFamily="18" charset="0"/>
                <a:ea typeface="Times New Roman" panose="02020603050405020304" pitchFamily="18" charset="0"/>
              </a:rPr>
              <a:t>Theory on Human Anatomy and Physiology, reception of patients.</a:t>
            </a:r>
          </a:p>
          <a:p>
            <a:pPr indent="0" algn="just">
              <a:lnSpc>
                <a:spcPct val="115000"/>
              </a:lnSpc>
              <a:spcBef>
                <a:spcPts val="0"/>
              </a:spcBef>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Dosage forms in herbal medicine administration, Dosage forms and label preparation.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en-US" sz="2800" dirty="0">
                <a:effectLst/>
                <a:latin typeface="Times New Roman" panose="02020603050405020304" pitchFamily="18" charset="0"/>
                <a:ea typeface="Times New Roman" panose="02020603050405020304" pitchFamily="18" charset="0"/>
              </a:rPr>
              <a:t>The trainees were taken on a field trip to Kampala Pharmaceutical industries (KPI). Here, they were able to familiarize and practically appreciate how capsule and tablets are made.</a:t>
            </a:r>
          </a:p>
          <a:p>
            <a:pPr indent="0" algn="just">
              <a:spcBef>
                <a:spcPts val="0"/>
              </a:spcBef>
              <a:buNone/>
            </a:pPr>
            <a:r>
              <a:rPr lang="en-US" sz="2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115870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3211-BAFD-47A4-AA94-C9E4409029CA}"/>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Achievements</a:t>
            </a:r>
            <a:endParaRPr lang="en-US" dirty="0"/>
          </a:p>
        </p:txBody>
      </p:sp>
      <p:sp>
        <p:nvSpPr>
          <p:cNvPr id="3" name="Content Placeholder 2">
            <a:extLst>
              <a:ext uri="{FF2B5EF4-FFF2-40B4-BE49-F238E27FC236}">
                <a16:creationId xmlns:a16="http://schemas.microsoft.com/office/drawing/2014/main" id="{E0300BDB-BABE-464B-9AEC-C43E11929225}"/>
              </a:ext>
            </a:extLst>
          </p:cNvPr>
          <p:cNvSpPr>
            <a:spLocks noGrp="1"/>
          </p:cNvSpPr>
          <p:nvPr>
            <p:ph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total of twenty four trainees were equipped with skills in herbal medicine standardization in the different topics including identification of potent medicinal plants, herbal harvesting, herbal processing, herbal formulation, herbal packaging, herbal branding, marketing and prescribing as well as herbal business management. Generally, the trainees were enthusiastic and very interested in the herbal medicine training program.</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774232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1_Office Theme</vt:lpstr>
      <vt:lpstr>THE HERBALIST CAPACITY BUILDING PROGRAM AT NCRI</vt:lpstr>
      <vt:lpstr>OUR FIRST EVER BATCH OF HERBAL GRADUANDS</vt:lpstr>
      <vt:lpstr>BACKGROUND</vt:lpstr>
      <vt:lpstr>PowerPoint Presentation</vt:lpstr>
      <vt:lpstr>Theory and practicals on the following topics was delivered:  </vt:lpstr>
      <vt:lpstr>Achievements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HERBALIST CAPACITY BUILDING PROGRAM AT NCRI</dc:title>
  <dc:creator>gnkyeyune@hotmail.com</dc:creator>
  <cp:lastModifiedBy>gnkyeyune@hotmail.com</cp:lastModifiedBy>
  <cp:revision>1</cp:revision>
  <dcterms:created xsi:type="dcterms:W3CDTF">2020-12-08T08:23:38Z</dcterms:created>
  <dcterms:modified xsi:type="dcterms:W3CDTF">2020-12-08T08:24:05Z</dcterms:modified>
</cp:coreProperties>
</file>